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hrikhand" charset="1" panose="02000000000000000000"/>
      <p:regular r:id="rId19"/>
    </p:embeddedFont>
    <p:embeddedFont>
      <p:font typeface="Quicksand Medium" charset="1" panose="00000000000000000000"/>
      <p:regular r:id="rId20"/>
    </p:embeddedFont>
    <p:embeddedFont>
      <p:font typeface="Glacial Indifference" charset="1" panose="00000000000000000000"/>
      <p:regular r:id="rId21"/>
    </p:embeddedFont>
    <p:embeddedFont>
      <p:font typeface="Quicksand" charset="1" panose="00000000000000000000"/>
      <p:regular r:id="rId22"/>
    </p:embeddedFont>
    <p:embeddedFont>
      <p:font typeface="Quicksand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6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9144000" y="6488430"/>
            <a:ext cx="13408170" cy="13408170"/>
          </a:xfrm>
          <a:custGeom>
            <a:avLst/>
            <a:gdLst/>
            <a:ahLst/>
            <a:cxnLst/>
            <a:rect r="r" b="b" t="t" l="l"/>
            <a:pathLst>
              <a:path h="13408170" w="13408170">
                <a:moveTo>
                  <a:pt x="0" y="0"/>
                </a:moveTo>
                <a:lnTo>
                  <a:pt x="13408170" y="0"/>
                </a:lnTo>
                <a:lnTo>
                  <a:pt x="13408170" y="13408170"/>
                </a:lnTo>
                <a:lnTo>
                  <a:pt x="0" y="1340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7251656" y="5903824"/>
            <a:ext cx="2129071" cy="2134628"/>
            <a:chOff x="0" y="0"/>
            <a:chExt cx="560743" cy="5622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0743" cy="562207"/>
            </a:xfrm>
            <a:custGeom>
              <a:avLst/>
              <a:gdLst/>
              <a:ahLst/>
              <a:cxnLst/>
              <a:rect r="r" b="b" t="t" l="l"/>
              <a:pathLst>
                <a:path h="562207" w="560743">
                  <a:moveTo>
                    <a:pt x="0" y="0"/>
                  </a:moveTo>
                  <a:lnTo>
                    <a:pt x="560743" y="0"/>
                  </a:lnTo>
                  <a:lnTo>
                    <a:pt x="560743" y="562207"/>
                  </a:lnTo>
                  <a:lnTo>
                    <a:pt x="0" y="562207"/>
                  </a:lnTo>
                  <a:close/>
                </a:path>
              </a:pathLst>
            </a:custGeom>
            <a:solidFill>
              <a:srgbClr val="83EEF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60743" cy="619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35572" y="-43302"/>
            <a:ext cx="18759144" cy="984650"/>
          </a:xfrm>
          <a:custGeom>
            <a:avLst/>
            <a:gdLst/>
            <a:ahLst/>
            <a:cxnLst/>
            <a:rect r="r" b="b" t="t" l="l"/>
            <a:pathLst>
              <a:path h="984650" w="18759144">
                <a:moveTo>
                  <a:pt x="0" y="0"/>
                </a:moveTo>
                <a:lnTo>
                  <a:pt x="18759144" y="0"/>
                </a:lnTo>
                <a:lnTo>
                  <a:pt x="18759144" y="984650"/>
                </a:lnTo>
                <a:lnTo>
                  <a:pt x="0" y="98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5811" r="0" b="-174934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32889" y="-580236"/>
            <a:ext cx="18259013" cy="1740599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86886" y="1787745"/>
            <a:ext cx="6482574" cy="470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91"/>
              </a:lnSpc>
            </a:pPr>
            <a:r>
              <a:rPr lang="en-US" sz="9191" spc="-229">
                <a:solidFill>
                  <a:srgbClr val="E2A6CC"/>
                </a:solidFill>
                <a:latin typeface="Shrikhand"/>
                <a:ea typeface="Shrikhand"/>
                <a:cs typeface="Shrikhand"/>
                <a:sym typeface="Shrikhand"/>
              </a:rPr>
              <a:t>WorkOnIt: Your Habit Tracker!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4610" y="-141341"/>
            <a:ext cx="10569212" cy="10569212"/>
          </a:xfrm>
          <a:custGeom>
            <a:avLst/>
            <a:gdLst/>
            <a:ahLst/>
            <a:cxnLst/>
            <a:rect r="r" b="b" t="t" l="l"/>
            <a:pathLst>
              <a:path h="10569212" w="10569212">
                <a:moveTo>
                  <a:pt x="0" y="0"/>
                </a:moveTo>
                <a:lnTo>
                  <a:pt x="10569212" y="0"/>
                </a:lnTo>
                <a:lnTo>
                  <a:pt x="10569212" y="10569212"/>
                </a:lnTo>
                <a:lnTo>
                  <a:pt x="0" y="10569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7014166" y="-347582"/>
            <a:ext cx="9761825" cy="5491082"/>
          </a:xfrm>
          <a:custGeom>
            <a:avLst/>
            <a:gdLst/>
            <a:ahLst/>
            <a:cxnLst/>
            <a:rect r="r" b="b" t="t" l="l"/>
            <a:pathLst>
              <a:path h="5491082" w="9761825">
                <a:moveTo>
                  <a:pt x="0" y="0"/>
                </a:moveTo>
                <a:lnTo>
                  <a:pt x="9761824" y="0"/>
                </a:lnTo>
                <a:lnTo>
                  <a:pt x="9761824" y="5491082"/>
                </a:lnTo>
                <a:lnTo>
                  <a:pt x="0" y="5491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7777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607271" y="3953114"/>
            <a:ext cx="1433723" cy="1437466"/>
            <a:chOff x="0" y="0"/>
            <a:chExt cx="377606" cy="3785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7606" cy="378592"/>
            </a:xfrm>
            <a:custGeom>
              <a:avLst/>
              <a:gdLst/>
              <a:ahLst/>
              <a:cxnLst/>
              <a:rect r="r" b="b" t="t" l="l"/>
              <a:pathLst>
                <a:path h="378592" w="377606">
                  <a:moveTo>
                    <a:pt x="0" y="0"/>
                  </a:moveTo>
                  <a:lnTo>
                    <a:pt x="377606" y="0"/>
                  </a:lnTo>
                  <a:lnTo>
                    <a:pt x="377606" y="378592"/>
                  </a:lnTo>
                  <a:lnTo>
                    <a:pt x="0" y="378592"/>
                  </a:lnTo>
                  <a:close/>
                </a:path>
              </a:pathLst>
            </a:custGeom>
            <a:solidFill>
              <a:srgbClr val="FFC1E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7606" cy="43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692163" y="7066407"/>
            <a:ext cx="8215139" cy="268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58"/>
              </a:lnSpc>
            </a:pPr>
            <a:r>
              <a:rPr lang="en-US" b="true" sz="4153" spc="-83">
                <a:solidFill>
                  <a:srgbClr val="E2A6C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layouts are visually appealing and function well in both portrait and landscape orientations.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25504" y="-4402327"/>
            <a:ext cx="23193305" cy="1525346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6493478" y="631679"/>
            <a:ext cx="12202518" cy="116324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62795" y="-3216475"/>
            <a:ext cx="9997161" cy="10033647"/>
          </a:xfrm>
          <a:custGeom>
            <a:avLst/>
            <a:gdLst/>
            <a:ahLst/>
            <a:cxnLst/>
            <a:rect r="r" b="b" t="t" l="l"/>
            <a:pathLst>
              <a:path h="10033647" w="9997161">
                <a:moveTo>
                  <a:pt x="0" y="0"/>
                </a:moveTo>
                <a:lnTo>
                  <a:pt x="9997161" y="0"/>
                </a:lnTo>
                <a:lnTo>
                  <a:pt x="9997161" y="10033647"/>
                </a:lnTo>
                <a:lnTo>
                  <a:pt x="0" y="1003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 rot="0">
            <a:off x="7577065" y="1800349"/>
            <a:ext cx="10131731" cy="8186416"/>
          </a:xfrm>
          <a:prstGeom prst="rect">
            <a:avLst/>
          </a:prstGeom>
          <a:solidFill>
            <a:srgbClr val="E2A6CC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8252748" y="5143500"/>
            <a:ext cx="9761825" cy="5491082"/>
          </a:xfrm>
          <a:custGeom>
            <a:avLst/>
            <a:gdLst/>
            <a:ahLst/>
            <a:cxnLst/>
            <a:rect r="r" b="b" t="t" l="l"/>
            <a:pathLst>
              <a:path h="5491082" w="9761825">
                <a:moveTo>
                  <a:pt x="0" y="0"/>
                </a:moveTo>
                <a:lnTo>
                  <a:pt x="9761824" y="0"/>
                </a:lnTo>
                <a:lnTo>
                  <a:pt x="9761824" y="5491082"/>
                </a:lnTo>
                <a:lnTo>
                  <a:pt x="0" y="5491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7777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09076" y="332821"/>
            <a:ext cx="5469920" cy="9621357"/>
          </a:xfrm>
          <a:custGeom>
            <a:avLst/>
            <a:gdLst/>
            <a:ahLst/>
            <a:cxnLst/>
            <a:rect r="r" b="b" t="t" l="l"/>
            <a:pathLst>
              <a:path h="9621357" w="5469920">
                <a:moveTo>
                  <a:pt x="0" y="0"/>
                </a:moveTo>
                <a:lnTo>
                  <a:pt x="5469920" y="0"/>
                </a:lnTo>
                <a:lnTo>
                  <a:pt x="5469920" y="9621358"/>
                </a:lnTo>
                <a:lnTo>
                  <a:pt x="0" y="9621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42775" y="623983"/>
            <a:ext cx="9916525" cy="25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02"/>
              </a:lnSpc>
              <a:spcBef>
                <a:spcPct val="0"/>
              </a:spcBef>
            </a:pPr>
            <a:r>
              <a:rPr lang="en-US" sz="10252" spc="-256">
                <a:solidFill>
                  <a:srgbClr val="83EEF4"/>
                </a:solidFill>
                <a:latin typeface="Shrikhand"/>
                <a:ea typeface="Shrikhand"/>
                <a:cs typeface="Shrikhand"/>
                <a:sym typeface="Shrikhand"/>
              </a:rPr>
              <a:t>Code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11169" y="2797632"/>
            <a:ext cx="10097627" cy="6725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Goal — holds a goal’s data (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gory,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start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 duration,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tes,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st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tu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s) + helpe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(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.g., isExpired()).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Network/Service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Chizz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kSe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vic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—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call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AI/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tivati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 endpoin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to fetc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ote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/advic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HttpClients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— c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ntralizes OkHtt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/R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ofit cl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ien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onfig, tim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outs,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h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eaders.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Act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vities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inActi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ty — toolbar + menus (Setti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s, About),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hows goals lis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 FAB to add, navig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to details/calendar.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AddGoalActi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ity — 3‑st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 f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w: goal ty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 “why”, start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&amp; d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(d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ys/weeks/months/ye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rs), AI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dvice butto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GoalDetailActivity — view/e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 a single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goal,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tes,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(pause/complete/delete).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Fil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ter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edGoalsActivity — shows goals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iltered by st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tus/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gory (Active, On Hold, Co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mple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ted).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ProgressCalendarActivity —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onth vi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 +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;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jump to Rat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Progr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ssA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ctiv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ity.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ProgressActivity —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ily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check‑in/r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 UI; 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ves pro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ss.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tti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gsAc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ivi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 — pr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fere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ces (rem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nd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ho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rly/daily/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er‑g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al,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heme),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sa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ves with Sh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redPreferences.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outAct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ity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— how to use the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pp; app 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ialog/screen.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UI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(Adap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s)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GoalsAdapt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 — binds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f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ull goal it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ms (st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atu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ips, 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ctio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s) to Re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ycl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rView.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pl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GoalsAdapter — lightweight list versio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for pickers/fil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1663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l" marL="359179" indent="-179589" lvl="1">
              <a:lnSpc>
                <a:spcPts val="2329"/>
              </a:lnSpc>
              <a:spcBef>
                <a:spcPct val="0"/>
              </a:spcBef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62795" y="-3216475"/>
            <a:ext cx="9997161" cy="10033647"/>
          </a:xfrm>
          <a:custGeom>
            <a:avLst/>
            <a:gdLst/>
            <a:ahLst/>
            <a:cxnLst/>
            <a:rect r="r" b="b" t="t" l="l"/>
            <a:pathLst>
              <a:path h="10033647" w="9997161">
                <a:moveTo>
                  <a:pt x="0" y="0"/>
                </a:moveTo>
                <a:lnTo>
                  <a:pt x="9997161" y="0"/>
                </a:lnTo>
                <a:lnTo>
                  <a:pt x="9997161" y="10033647"/>
                </a:lnTo>
                <a:lnTo>
                  <a:pt x="0" y="1003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 rot="0">
            <a:off x="5334774" y="1407635"/>
            <a:ext cx="6901106" cy="4390902"/>
          </a:xfrm>
          <a:prstGeom prst="rect">
            <a:avLst/>
          </a:prstGeom>
          <a:solidFill>
            <a:srgbClr val="E2A6CC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765068" y="-637142"/>
            <a:ext cx="9761825" cy="5491082"/>
          </a:xfrm>
          <a:custGeom>
            <a:avLst/>
            <a:gdLst/>
            <a:ahLst/>
            <a:cxnLst/>
            <a:rect r="r" b="b" t="t" l="l"/>
            <a:pathLst>
              <a:path h="5491082" w="9761825">
                <a:moveTo>
                  <a:pt x="0" y="0"/>
                </a:moveTo>
                <a:lnTo>
                  <a:pt x="9761824" y="0"/>
                </a:lnTo>
                <a:lnTo>
                  <a:pt x="9761824" y="5491082"/>
                </a:lnTo>
                <a:lnTo>
                  <a:pt x="0" y="5491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7777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78909" y="4853940"/>
            <a:ext cx="6619029" cy="6105642"/>
          </a:xfrm>
          <a:custGeom>
            <a:avLst/>
            <a:gdLst/>
            <a:ahLst/>
            <a:cxnLst/>
            <a:rect r="r" b="b" t="t" l="l"/>
            <a:pathLst>
              <a:path h="6105642" w="6619029">
                <a:moveTo>
                  <a:pt x="0" y="0"/>
                </a:moveTo>
                <a:lnTo>
                  <a:pt x="6619030" y="0"/>
                </a:lnTo>
                <a:lnTo>
                  <a:pt x="6619030" y="6105642"/>
                </a:lnTo>
                <a:lnTo>
                  <a:pt x="0" y="6105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65384" y="4107098"/>
            <a:ext cx="7022616" cy="6179902"/>
          </a:xfrm>
          <a:custGeom>
            <a:avLst/>
            <a:gdLst/>
            <a:ahLst/>
            <a:cxnLst/>
            <a:rect r="r" b="b" t="t" l="l"/>
            <a:pathLst>
              <a:path h="6179902" w="7022616">
                <a:moveTo>
                  <a:pt x="0" y="0"/>
                </a:moveTo>
                <a:lnTo>
                  <a:pt x="7022616" y="0"/>
                </a:lnTo>
                <a:lnTo>
                  <a:pt x="7022616" y="6179902"/>
                </a:lnTo>
                <a:lnTo>
                  <a:pt x="0" y="6179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34774" y="-13551"/>
            <a:ext cx="6507962" cy="179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67"/>
              </a:lnSpc>
              <a:spcBef>
                <a:spcPct val="0"/>
              </a:spcBef>
            </a:pPr>
            <a:r>
              <a:rPr lang="en-US" sz="8639" spc="-215">
                <a:solidFill>
                  <a:srgbClr val="83EEF4"/>
                </a:solidFill>
                <a:latin typeface="Shrikhand"/>
                <a:ea typeface="Shrikhand"/>
                <a:cs typeface="Shrikhand"/>
                <a:sym typeface="Shrikhand"/>
              </a:rPr>
              <a:t>Goal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61086" y="1738168"/>
            <a:ext cx="6248481" cy="311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Stores </a:t>
            </a:r>
            <a:r>
              <a:rPr lang="en-US" b="true" sz="2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all goal data (nam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e, ty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pe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 statu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 notes, p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rogr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p).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 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UU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 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 f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or 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niqueness.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Has lifecycle S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atus enu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fo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olo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r-c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odin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&amp;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f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ltering.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Tracks due date an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c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 aut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o-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xp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ire old go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 metho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(i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sP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ast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Du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e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x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pireIf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eeded) enfo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ce business r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les.</a:t>
            </a:r>
          </a:p>
          <a:p>
            <a:pPr algn="l">
              <a:lnSpc>
                <a:spcPts val="23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62795" y="-3216475"/>
            <a:ext cx="9997161" cy="10033647"/>
          </a:xfrm>
          <a:custGeom>
            <a:avLst/>
            <a:gdLst/>
            <a:ahLst/>
            <a:cxnLst/>
            <a:rect r="r" b="b" t="t" l="l"/>
            <a:pathLst>
              <a:path h="10033647" w="9997161">
                <a:moveTo>
                  <a:pt x="0" y="0"/>
                </a:moveTo>
                <a:lnTo>
                  <a:pt x="9997161" y="0"/>
                </a:lnTo>
                <a:lnTo>
                  <a:pt x="9997161" y="10033647"/>
                </a:lnTo>
                <a:lnTo>
                  <a:pt x="0" y="1003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 rot="0">
            <a:off x="-843379" y="6217005"/>
            <a:ext cx="9987379" cy="4390902"/>
          </a:xfrm>
          <a:prstGeom prst="rect">
            <a:avLst/>
          </a:prstGeom>
          <a:solidFill>
            <a:srgbClr val="E2A6CC"/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255" y="93784"/>
            <a:ext cx="9987379" cy="5143500"/>
          </a:xfrm>
          <a:custGeom>
            <a:avLst/>
            <a:gdLst/>
            <a:ahLst/>
            <a:cxnLst/>
            <a:rect r="r" b="b" t="t" l="l"/>
            <a:pathLst>
              <a:path h="5143500" w="9987379">
                <a:moveTo>
                  <a:pt x="0" y="0"/>
                </a:moveTo>
                <a:lnTo>
                  <a:pt x="9987379" y="0"/>
                </a:lnTo>
                <a:lnTo>
                  <a:pt x="998737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84124" y="1028700"/>
            <a:ext cx="8344867" cy="6018735"/>
          </a:xfrm>
          <a:custGeom>
            <a:avLst/>
            <a:gdLst/>
            <a:ahLst/>
            <a:cxnLst/>
            <a:rect r="r" b="b" t="t" l="l"/>
            <a:pathLst>
              <a:path h="6018735" w="8344867">
                <a:moveTo>
                  <a:pt x="0" y="0"/>
                </a:moveTo>
                <a:lnTo>
                  <a:pt x="8344867" y="0"/>
                </a:lnTo>
                <a:lnTo>
                  <a:pt x="8344867" y="6018735"/>
                </a:lnTo>
                <a:lnTo>
                  <a:pt x="0" y="6018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0616" y="5237284"/>
            <a:ext cx="7639390" cy="198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67"/>
              </a:lnSpc>
              <a:spcBef>
                <a:spcPct val="0"/>
              </a:spcBef>
            </a:pPr>
            <a:r>
              <a:rPr lang="en-US" sz="8639" spc="-215">
                <a:solidFill>
                  <a:srgbClr val="83EEF4"/>
                </a:solidFill>
                <a:latin typeface="Shrikhand"/>
                <a:ea typeface="Shrikhand"/>
                <a:cs typeface="Shrikhand"/>
                <a:sym typeface="Shrikhand"/>
              </a:rPr>
              <a:t>Main Activity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2382" y="7171228"/>
            <a:ext cx="6248481" cy="276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Sets up</a:t>
            </a:r>
            <a:r>
              <a:rPr lang="en-US" b="true" sz="2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toolbar +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Recycle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rView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of active g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oal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Handl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 FAB 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ick 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→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launches AddGoalActivity.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ActivityResul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tL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auncher to c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aptu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new goal data.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Auto-set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 due dates + expiration.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</a:t>
            </a:r>
            <a:r>
              <a:rPr lang="en-US" b="true" sz="2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enu actions navigate to Settings/About screens.</a:t>
            </a:r>
          </a:p>
          <a:p>
            <a:pPr algn="l">
              <a:lnSpc>
                <a:spcPts val="232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618234" y="7473126"/>
            <a:ext cx="8563266" cy="4816886"/>
          </a:xfrm>
          <a:custGeom>
            <a:avLst/>
            <a:gdLst/>
            <a:ahLst/>
            <a:cxnLst/>
            <a:rect r="r" b="b" t="t" l="l"/>
            <a:pathLst>
              <a:path h="4816886" w="8563266">
                <a:moveTo>
                  <a:pt x="0" y="0"/>
                </a:moveTo>
                <a:lnTo>
                  <a:pt x="8563266" y="0"/>
                </a:lnTo>
                <a:lnTo>
                  <a:pt x="8563266" y="4816886"/>
                </a:lnTo>
                <a:lnTo>
                  <a:pt x="0" y="4816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7777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7982091" y="1285366"/>
            <a:ext cx="9277209" cy="5697767"/>
            <a:chOff x="0" y="0"/>
            <a:chExt cx="12369611" cy="759702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9550"/>
              <a:ext cx="12369611" cy="3814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34"/>
                </a:lnSpc>
              </a:pPr>
              <a:r>
                <a:rPr lang="en-US" sz="10834" spc="-270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Main Activity Overview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396563"/>
              <a:ext cx="12369611" cy="3200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53"/>
                </a:lnSpc>
              </a:pPr>
              <a:r>
                <a:rPr lang="en-US" b="true" sz="3466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The main activity features a user-friendly toolbar, scrollable goals for tracking progress, and a Floating Action Button (FAB) for adding goals.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7" y="-185459"/>
            <a:ext cx="6284068" cy="107950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0355" y="3983737"/>
            <a:ext cx="6140906" cy="105491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87290" y="4264936"/>
            <a:ext cx="6137207" cy="105427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09435" y="4407289"/>
            <a:ext cx="6409153" cy="1100993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801955" y="2948506"/>
            <a:ext cx="11843977" cy="14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  <a:spcBef>
                <a:spcPct val="0"/>
              </a:spcBef>
            </a:pPr>
            <a:r>
              <a:rPr lang="en-US" sz="3864" spc="-96">
                <a:solidFill>
                  <a:srgbClr val="E2A6C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</a:t>
            </a:r>
            <a:r>
              <a:rPr lang="en-US" sz="3864" spc="-96">
                <a:solidFill>
                  <a:srgbClr val="E2A6C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 successfully establish a new habit, users can easily define their goal type, understand and record their reason, and set a duration for tracking progress.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88640" y="676299"/>
            <a:ext cx="9035951" cy="131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7"/>
              </a:lnSpc>
              <a:spcBef>
                <a:spcPct val="0"/>
              </a:spcBef>
            </a:pPr>
            <a:r>
              <a:rPr lang="en-US" sz="9957" spc="-248">
                <a:solidFill>
                  <a:srgbClr val="E2A6CC"/>
                </a:solidFill>
                <a:latin typeface="Shrikhand"/>
                <a:ea typeface="Shrikhand"/>
                <a:cs typeface="Shrikhand"/>
                <a:sym typeface="Shrikhand"/>
              </a:rPr>
              <a:t>Add Your Goal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15545" y="-724016"/>
            <a:ext cx="3888490" cy="6233078"/>
          </a:xfrm>
          <a:custGeom>
            <a:avLst/>
            <a:gdLst/>
            <a:ahLst/>
            <a:cxnLst/>
            <a:rect r="r" b="b" t="t" l="l"/>
            <a:pathLst>
              <a:path h="6233078" w="3888490">
                <a:moveTo>
                  <a:pt x="0" y="0"/>
                </a:moveTo>
                <a:lnTo>
                  <a:pt x="3888490" y="0"/>
                </a:lnTo>
                <a:lnTo>
                  <a:pt x="3888490" y="6233078"/>
                </a:lnTo>
                <a:lnTo>
                  <a:pt x="0" y="6233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0039491" y="257400"/>
            <a:ext cx="7997074" cy="5091578"/>
            <a:chOff x="0" y="0"/>
            <a:chExt cx="10662766" cy="67887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10662766" cy="3509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61"/>
                </a:lnSpc>
              </a:pPr>
              <a:r>
                <a:rPr lang="en-US" sz="9961" spc="-249">
                  <a:solidFill>
                    <a:srgbClr val="E2A6CC"/>
                  </a:solidFill>
                  <a:latin typeface="Shrikhand"/>
                  <a:ea typeface="Shrikhand"/>
                  <a:cs typeface="Shrikhand"/>
                  <a:sym typeface="Shrikhand"/>
                </a:rPr>
                <a:t>Progress Tracking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030257"/>
              <a:ext cx="10662766" cy="2758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4"/>
                </a:lnSpc>
              </a:pPr>
              <a:r>
                <a:rPr lang="en-US" b="true" sz="2988">
                  <a:solidFill>
                    <a:srgbClr val="E2A6CC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The calendar feature allows users to visualize their habits and progress over time, while notes help capture thoughts and reflections on their journey.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344111" y="-886176"/>
            <a:ext cx="10634113" cy="813529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412757" y="281392"/>
            <a:ext cx="15766088" cy="150758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339952" y="779105"/>
            <a:ext cx="9277209" cy="7844592"/>
            <a:chOff x="0" y="0"/>
            <a:chExt cx="12369611" cy="104594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9075"/>
              <a:ext cx="12369611" cy="6039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56"/>
                </a:lnSpc>
              </a:pPr>
              <a:r>
                <a:rPr lang="en-US" sz="11556" spc="-288">
                  <a:solidFill>
                    <a:srgbClr val="E2A6CC"/>
                  </a:solidFill>
                  <a:latin typeface="Shrikhand"/>
                  <a:ea typeface="Shrikhand"/>
                  <a:cs typeface="Shrikhand"/>
                  <a:sym typeface="Shrikhand"/>
                </a:rPr>
                <a:t>Daily Motivation &amp; Guidance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630825"/>
              <a:ext cx="12369611" cy="3828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11"/>
                </a:lnSpc>
              </a:pPr>
              <a:r>
                <a:rPr lang="en-US" b="true" sz="3293">
                  <a:solidFill>
                    <a:srgbClr val="E2A6CC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WorkOnIt provides users with daily or hourly motivational quotes and personalized AI-generated motivation, helping them stay focused and inspired on their journey to build positive habits and break negative ones.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235547" y="-1414280"/>
            <a:ext cx="13897644" cy="821277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138886">
            <a:off x="-5567471" y="3639924"/>
            <a:ext cx="15493840" cy="9156042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9205892">
            <a:off x="7277982" y="854907"/>
            <a:ext cx="7315200" cy="3325091"/>
          </a:xfrm>
          <a:custGeom>
            <a:avLst/>
            <a:gdLst/>
            <a:ahLst/>
            <a:cxnLst/>
            <a:rect r="r" b="b" t="t" l="l"/>
            <a:pathLst>
              <a:path h="3325091" w="7315200">
                <a:moveTo>
                  <a:pt x="0" y="0"/>
                </a:moveTo>
                <a:lnTo>
                  <a:pt x="7315200" y="0"/>
                </a:lnTo>
                <a:lnTo>
                  <a:pt x="7315200" y="3325091"/>
                </a:lnTo>
                <a:lnTo>
                  <a:pt x="0" y="3325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10063072">
            <a:off x="8609903" y="5214758"/>
            <a:ext cx="7315200" cy="3325091"/>
          </a:xfrm>
          <a:custGeom>
            <a:avLst/>
            <a:gdLst/>
            <a:ahLst/>
            <a:cxnLst/>
            <a:rect r="r" b="b" t="t" l="l"/>
            <a:pathLst>
              <a:path h="3325091" w="7315200">
                <a:moveTo>
                  <a:pt x="0" y="0"/>
                </a:moveTo>
                <a:lnTo>
                  <a:pt x="7315200" y="0"/>
                </a:lnTo>
                <a:lnTo>
                  <a:pt x="7315200" y="3325091"/>
                </a:lnTo>
                <a:lnTo>
                  <a:pt x="0" y="3325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86381" y="-716729"/>
            <a:ext cx="6407548" cy="1122127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9632583">
            <a:off x="4930650" y="1814002"/>
            <a:ext cx="7315200" cy="3325091"/>
          </a:xfrm>
          <a:custGeom>
            <a:avLst/>
            <a:gdLst/>
            <a:ahLst/>
            <a:cxnLst/>
            <a:rect r="r" b="b" t="t" l="l"/>
            <a:pathLst>
              <a:path h="3325091" w="7315200">
                <a:moveTo>
                  <a:pt x="0" y="0"/>
                </a:moveTo>
                <a:lnTo>
                  <a:pt x="7315200" y="0"/>
                </a:lnTo>
                <a:lnTo>
                  <a:pt x="7315200" y="3325091"/>
                </a:lnTo>
                <a:lnTo>
                  <a:pt x="0" y="33250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88250" y="467971"/>
            <a:ext cx="9277209" cy="4074019"/>
            <a:chOff x="0" y="0"/>
            <a:chExt cx="12369611" cy="543202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71450"/>
              <a:ext cx="12369611" cy="1688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157"/>
                </a:lnSpc>
              </a:pPr>
              <a:r>
                <a:rPr lang="en-US" sz="9157" spc="-228">
                  <a:solidFill>
                    <a:srgbClr val="E2A6CC"/>
                  </a:solidFill>
                  <a:latin typeface="Shrikhand"/>
                  <a:ea typeface="Shrikhand"/>
                  <a:cs typeface="Shrikhand"/>
                  <a:sym typeface="Shrikhand"/>
                </a:rPr>
                <a:t>Goal categories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31566"/>
              <a:ext cx="12369611" cy="3200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53"/>
                </a:lnSpc>
              </a:pPr>
              <a:r>
                <a:rPr lang="en-US" b="true" sz="3466">
                  <a:solidFill>
                    <a:srgbClr val="E2A6CC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Goals can be classified according to their current status. They are organized separately based on their respective categories.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68920" y="4880244"/>
            <a:ext cx="4115920" cy="493776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73806" y="5108368"/>
            <a:ext cx="4115920" cy="493776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664649" y="5292749"/>
            <a:ext cx="411592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8094905" y="-839989"/>
            <a:ext cx="17163295" cy="1313023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982091" y="1285366"/>
            <a:ext cx="9277209" cy="4439764"/>
            <a:chOff x="0" y="0"/>
            <a:chExt cx="12369611" cy="591968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9075"/>
              <a:ext cx="12369611" cy="2128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56"/>
                </a:lnSpc>
              </a:pPr>
              <a:r>
                <a:rPr lang="en-US" sz="11556" spc="-288">
                  <a:solidFill>
                    <a:srgbClr val="E2A6CC"/>
                  </a:solidFill>
                  <a:latin typeface="Shrikhand"/>
                  <a:ea typeface="Shrikhand"/>
                  <a:cs typeface="Shrikhand"/>
                  <a:sym typeface="Shrikhand"/>
                </a:rPr>
                <a:t>Settings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19225"/>
              <a:ext cx="12369611" cy="3200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53"/>
                </a:lnSpc>
              </a:pPr>
              <a:r>
                <a:rPr lang="en-US" b="true" sz="3466">
                  <a:solidFill>
                    <a:srgbClr val="E2A6CC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The Settings activity  allows users to customize their experience, providing easy access to app features and information about WorkOnIt.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081" y="-791371"/>
            <a:ext cx="5325060" cy="8535836"/>
          </a:xfrm>
          <a:custGeom>
            <a:avLst/>
            <a:gdLst/>
            <a:ahLst/>
            <a:cxnLst/>
            <a:rect r="r" b="b" t="t" l="l"/>
            <a:pathLst>
              <a:path h="8535836" w="5325060">
                <a:moveTo>
                  <a:pt x="0" y="0"/>
                </a:moveTo>
                <a:lnTo>
                  <a:pt x="5325060" y="0"/>
                </a:lnTo>
                <a:lnTo>
                  <a:pt x="5325060" y="8535836"/>
                </a:lnTo>
                <a:lnTo>
                  <a:pt x="0" y="8535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00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01551" y="9258300"/>
            <a:ext cx="9761825" cy="2669024"/>
          </a:xfrm>
          <a:custGeom>
            <a:avLst/>
            <a:gdLst/>
            <a:ahLst/>
            <a:cxnLst/>
            <a:rect r="r" b="b" t="t" l="l"/>
            <a:pathLst>
              <a:path h="2669024" w="9761825">
                <a:moveTo>
                  <a:pt x="0" y="0"/>
                </a:moveTo>
                <a:lnTo>
                  <a:pt x="9761825" y="0"/>
                </a:lnTo>
                <a:lnTo>
                  <a:pt x="9761825" y="2669024"/>
                </a:lnTo>
                <a:lnTo>
                  <a:pt x="0" y="266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6574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8059" y="-467135"/>
            <a:ext cx="6407548" cy="1122127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982091" y="1285366"/>
            <a:ext cx="9277209" cy="3601574"/>
            <a:chOff x="0" y="0"/>
            <a:chExt cx="12369611" cy="48020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0025"/>
              <a:ext cx="12369611" cy="1842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056"/>
                </a:lnSpc>
              </a:pPr>
              <a:r>
                <a:rPr lang="en-US" sz="10056" spc="-251">
                  <a:solidFill>
                    <a:srgbClr val="E2A6CC"/>
                  </a:solidFill>
                  <a:latin typeface="Shrikhand"/>
                  <a:ea typeface="Shrikhand"/>
                  <a:cs typeface="Shrikhand"/>
                  <a:sym typeface="Shrikhand"/>
                </a:rPr>
                <a:t>About activity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14438"/>
              <a:ext cx="12369611" cy="2387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53"/>
                </a:lnSpc>
              </a:pPr>
              <a:r>
                <a:rPr lang="en-US" sz="3466">
                  <a:solidFill>
                    <a:srgbClr val="E2A6CC"/>
                  </a:solidFill>
                  <a:latin typeface="Quicksand"/>
                  <a:ea typeface="Quicksand"/>
                  <a:cs typeface="Quicksand"/>
                  <a:sym typeface="Quicksand"/>
                </a:rPr>
                <a:t>The "About" section outlines the app's purpose and provides guidance on how to use it most effectively.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4610" y="-141341"/>
            <a:ext cx="10569212" cy="10569212"/>
          </a:xfrm>
          <a:custGeom>
            <a:avLst/>
            <a:gdLst/>
            <a:ahLst/>
            <a:cxnLst/>
            <a:rect r="r" b="b" t="t" l="l"/>
            <a:pathLst>
              <a:path h="10569212" w="10569212">
                <a:moveTo>
                  <a:pt x="0" y="0"/>
                </a:moveTo>
                <a:lnTo>
                  <a:pt x="10569212" y="0"/>
                </a:lnTo>
                <a:lnTo>
                  <a:pt x="10569212" y="10569212"/>
                </a:lnTo>
                <a:lnTo>
                  <a:pt x="0" y="10569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7014166" y="-347582"/>
            <a:ext cx="9761825" cy="5491082"/>
          </a:xfrm>
          <a:custGeom>
            <a:avLst/>
            <a:gdLst/>
            <a:ahLst/>
            <a:cxnLst/>
            <a:rect r="r" b="b" t="t" l="l"/>
            <a:pathLst>
              <a:path h="5491082" w="9761825">
                <a:moveTo>
                  <a:pt x="0" y="0"/>
                </a:moveTo>
                <a:lnTo>
                  <a:pt x="9761824" y="0"/>
                </a:lnTo>
                <a:lnTo>
                  <a:pt x="9761824" y="5491082"/>
                </a:lnTo>
                <a:lnTo>
                  <a:pt x="0" y="5491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7777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607271" y="3953114"/>
            <a:ext cx="1433723" cy="1437466"/>
            <a:chOff x="0" y="0"/>
            <a:chExt cx="377606" cy="3785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7606" cy="378592"/>
            </a:xfrm>
            <a:custGeom>
              <a:avLst/>
              <a:gdLst/>
              <a:ahLst/>
              <a:cxnLst/>
              <a:rect r="r" b="b" t="t" l="l"/>
              <a:pathLst>
                <a:path h="378592" w="377606">
                  <a:moveTo>
                    <a:pt x="0" y="0"/>
                  </a:moveTo>
                  <a:lnTo>
                    <a:pt x="377606" y="0"/>
                  </a:lnTo>
                  <a:lnTo>
                    <a:pt x="377606" y="378592"/>
                  </a:lnTo>
                  <a:lnTo>
                    <a:pt x="0" y="378592"/>
                  </a:lnTo>
                  <a:close/>
                </a:path>
              </a:pathLst>
            </a:custGeom>
            <a:solidFill>
              <a:srgbClr val="83EEF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7606" cy="435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849564" y="126751"/>
            <a:ext cx="6271317" cy="75235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76007">
            <a:off x="7250731" y="179671"/>
            <a:ext cx="6290784" cy="754688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91906" y="7800216"/>
            <a:ext cx="11123838" cy="204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5"/>
              </a:lnSpc>
            </a:pPr>
            <a:r>
              <a:rPr lang="en-US" b="true" sz="4221" spc="-84">
                <a:solidFill>
                  <a:srgbClr val="E2A6C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Experience the convenience of WorkOnIt as it seamlessly adapts to your routine with features for both day and night modes.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WorkOnIt: Your Personalized Habit Tracker</dc:description>
  <dc:identifier>DAGwoegxdy4</dc:identifier>
  <dcterms:modified xsi:type="dcterms:W3CDTF">2011-08-01T06:04:30Z</dcterms:modified>
  <cp:revision>1</cp:revision>
  <dc:title>Presentation - WorkOnIt: Your Personalized Habit Tracker</dc:title>
</cp:coreProperties>
</file>